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3"/>
  </p:notesMasterIdLst>
  <p:sldIdLst>
    <p:sldId id="359" r:id="rId3"/>
    <p:sldId id="366" r:id="rId4"/>
    <p:sldId id="367" r:id="rId5"/>
    <p:sldId id="377" r:id="rId6"/>
    <p:sldId id="379" r:id="rId7"/>
    <p:sldId id="381" r:id="rId8"/>
    <p:sldId id="384" r:id="rId9"/>
    <p:sldId id="382" r:id="rId10"/>
    <p:sldId id="390" r:id="rId11"/>
    <p:sldId id="361" r:id="rId12"/>
  </p:sldIdLst>
  <p:sldSz cx="12192000" cy="6858000"/>
  <p:notesSz cx="6889750" cy="100218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8B3"/>
    <a:srgbClr val="545833"/>
    <a:srgbClr val="C2D4B0"/>
    <a:srgbClr val="FF0066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>
        <p:scale>
          <a:sx n="87" d="100"/>
          <a:sy n="87" d="100"/>
        </p:scale>
        <p:origin x="51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FBDD31C-8328-4536-9DCC-3EEC36B2F3CA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CE5B01A-3212-4329-944C-D09892C707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490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62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8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881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971-21B0-8E11-4D09-E98F84B62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8E70-4989-4986-74FD-E2F1389CB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2A792-9B55-F933-3047-36393CE6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9D965-3BEF-FE4C-99D6-6E7C258D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E7F2F-8F28-EA97-A289-1681BC88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02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07F5B-16FA-644E-F69B-76DAD496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B499B-3D0B-420E-2853-64A661EA2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0DF94-643B-6B03-8D59-387F041D6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9081-7EC7-42E9-AD3F-AF7495015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FD041-2876-2077-9A81-35FF18DE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21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7C575-2967-1106-F621-46A29A6C9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49267-D673-B792-68F1-310EC773F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C8777-97AE-0606-0A44-2CC0DB14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1EF1F-7DD9-6D64-333F-B1F5DEB0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45E46-EB72-55BE-6B41-16D92509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117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F8EA0-7518-2C76-F4B1-D3CC5917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5C930-A5DC-96B2-324F-861E83D8E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C64A4-8510-1A9C-9CF0-C0C3A2DB5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9223F-7BB2-A245-D107-93C9873A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9B9A8-17EC-BC1C-1BAE-03C375F94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34674-366C-0FA7-9F24-98339042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174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A5856-BE00-9CD9-AE8D-E5CE5581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851D5-24E1-DFB6-5FA0-30BDFE19D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2E10C6-D499-34F7-1532-A07B616D9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259E31-B4D0-CEFE-F3E0-A5EDC08A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7B376E-4435-4848-85F1-D2B027452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ECFF6B-1B77-63B4-DDF4-1DB15057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004CA5-9590-1AAC-6F5A-5063A8A25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E4577-7992-6621-87A9-C45230782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21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500E4-7D9E-FC6A-4CFE-DE79DA05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01BAD-C98C-DAF8-0CFE-20FC7D42F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6F791-456E-4624-1766-8CE13ED1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B53D5-A4BF-E653-AB12-E14AB822D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219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D734A-E617-DE3E-8166-EE73AE7C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0B4A0-C8E4-2B5F-38FD-9FBAA03D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EC0F0-15DA-CE65-DC81-8EDCB761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999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E996-6195-EBB4-7419-F65103F13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53121-73E4-0A81-9FE2-426E19F6D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497D6-AFA1-B471-8CD8-E426991C2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CEB83-B99B-80D8-244A-E96BA2DAF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56BA7-642A-42C7-8CDE-4D154E7D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2B9E9-6F9C-260D-6858-683BFDD98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22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115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D1535-F0D8-A2EE-CC8C-1DBC23A5A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04BB02-6259-4709-EE00-BA52F5C61E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A0623-6994-847A-AC99-5EA292116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564D6-C9E3-7482-A012-12427C11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802C6-EEAA-325B-D967-C9A06B75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E313C-9CC4-D3E6-38C9-3BFDC1EE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70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534A3-A50C-0C74-2695-18836A460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6641C-B823-2E56-CE6B-59B5AAFB3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763A9-5160-6D22-5145-6B0850DFA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815B8-844E-E75A-3378-ACCFAF029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0CFFA-E74B-E7F7-8CD2-CCA27C449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7259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5181B2-7B3C-45CE-0615-51C2F4EE5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8321A-4117-318C-361A-A5BAFD362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3FA12-7E22-7B9C-A3FE-6640719C7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0DB74-66C2-5AE9-E5EF-9302FF09A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DFA1E-E547-DB30-C46C-B5B1E780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08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30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08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52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14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39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28.11.2024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43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28.11.2024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Förderverein für das Bürgerhaus Zweifall e.V.  -  Infostand 2024-12-13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73D6-D55E-4B87-8586-995EC0C30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8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BCB24-B1D4-AFB1-DB7C-28B8BFB9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8417F-7BC8-AA83-B1E4-1AB29CFF6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69DFE-017B-579C-87CC-617302057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28.11.2024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8BDC1-8497-4832-3C86-BB1E23F47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de-DE"/>
              <a:t>Förderverein für das Bürgerhaus Zweifall e.V.  -  Infostand 2024-12-13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2B8F-5A9A-F1EE-1BC6-B855293D8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8F7EEF-9A64-4235-B82C-290601D06A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76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7935" y="1376760"/>
            <a:ext cx="11371232" cy="4979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200" b="1" dirty="0"/>
              <a:t>Gründung eines Fördervereins:</a:t>
            </a:r>
          </a:p>
          <a:p>
            <a:endParaRPr lang="de-DE" sz="2200" dirty="0"/>
          </a:p>
          <a:p>
            <a:r>
              <a:rPr lang="de-DE" sz="2200" dirty="0"/>
              <a:t>Unabhängigkeit von der Kirche und deren Institutionen, rein auf das Bürgerhaus fixiert</a:t>
            </a:r>
          </a:p>
          <a:p>
            <a:r>
              <a:rPr lang="de-DE" sz="2200" dirty="0"/>
              <a:t>Verwaltung durch Interessierte Bürger Zweifalls</a:t>
            </a:r>
          </a:p>
          <a:p>
            <a:r>
              <a:rPr lang="de-DE" sz="2200" dirty="0"/>
              <a:t>Weitere Möglichkeit, öffentliche Fördergelder zu akquirieren und andere Spender anzusprechen</a:t>
            </a:r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BC7D63-70B2-4AA3-CDA0-FF2E4762C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755" y="380847"/>
            <a:ext cx="34644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de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Bürgerhaus Zweifall </a:t>
            </a:r>
            <a:endParaRPr lang="de-DE" altLang="de-DE" sz="2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A5342-1DDF-6CBA-5904-FC2F4A72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1</a:t>
            </a:fld>
            <a:endParaRPr 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C710C4-24C0-9A2D-BE93-165FE4047CEF}"/>
              </a:ext>
            </a:extLst>
          </p:cNvPr>
          <p:cNvSpPr/>
          <p:nvPr/>
        </p:nvSpPr>
        <p:spPr>
          <a:xfrm rot="1165259">
            <a:off x="4476960" y="1403394"/>
            <a:ext cx="2477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Motivation</a:t>
            </a:r>
            <a:endParaRPr lang="de-DE" sz="40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EAF7A9-AF52-665A-5AFB-084CD3333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058291-9C42-F7D2-B3B1-04993E6A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 dirty="0"/>
              <a:t>Förderverein für das Bürgerhaus Zweifall e.V.  -  Infostand 2024-12-13</a:t>
            </a:r>
          </a:p>
        </p:txBody>
      </p:sp>
    </p:spTree>
    <p:extLst>
      <p:ext uri="{BB962C8B-B14F-4D97-AF65-F5344CB8AC3E}">
        <p14:creationId xmlns:p14="http://schemas.microsoft.com/office/powerpoint/2010/main" val="2830950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A5342-1DDF-6CBA-5904-FC2F4A72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10</a:t>
            </a:fld>
            <a:endParaRPr lang="de-DE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19E9C696-69F2-D1E2-1EB3-C38B42C41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351" y="1367740"/>
            <a:ext cx="10598483" cy="47997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 err="1"/>
              <a:t>Beitritt</a:t>
            </a:r>
            <a:r>
              <a:rPr lang="en-GB" sz="2400" b="1" u="sng" dirty="0"/>
              <a:t> / </a:t>
            </a:r>
            <a:r>
              <a:rPr lang="en-GB" sz="2400" b="1" u="sng" dirty="0" err="1"/>
              <a:t>Spenden</a:t>
            </a:r>
            <a:r>
              <a:rPr lang="en-GB" sz="2400" b="1" u="sng" dirty="0"/>
              <a:t> ab </a:t>
            </a:r>
            <a:r>
              <a:rPr lang="en-GB" sz="2400" b="1" u="sng" dirty="0" err="1"/>
              <a:t>sofort</a:t>
            </a:r>
            <a:r>
              <a:rPr lang="en-GB" sz="2400" b="1" u="sng" dirty="0"/>
              <a:t> </a:t>
            </a:r>
            <a:r>
              <a:rPr lang="en-GB" sz="2400" b="1" u="sng" dirty="0" err="1"/>
              <a:t>möglich</a:t>
            </a:r>
            <a:r>
              <a:rPr lang="en-GB" sz="2400" dirty="0"/>
              <a:t>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dirty="0" err="1"/>
              <a:t>Konto-Inhaber</a:t>
            </a:r>
            <a:r>
              <a:rPr lang="en-GB" dirty="0"/>
              <a:t>:	Förderverein für das Bürgerhaus Zweifall </a:t>
            </a:r>
            <a:r>
              <a:rPr lang="en-GB" dirty="0" err="1"/>
              <a:t>e.V.</a:t>
            </a:r>
            <a:endParaRPr lang="en-GB" dirty="0"/>
          </a:p>
          <a:p>
            <a:pPr marL="0" indent="0">
              <a:buNone/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IBAN:			DE36 3905 0000 1077 4600 28</a:t>
            </a:r>
          </a:p>
          <a:p>
            <a:pPr marL="0" indent="0">
              <a:buNone/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BIC:			AACSDE33XXX</a:t>
            </a:r>
          </a:p>
          <a:p>
            <a:pPr marL="0" indent="0">
              <a:buNone/>
            </a:pPr>
            <a:endParaRPr lang="de-DE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2400" dirty="0">
                <a:cs typeface="Times New Roman" panose="02020603050405020304" pitchFamily="18" charset="0"/>
              </a:rPr>
              <a:t>Anerkennung durch das Finanzamt IST erfolgt !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br>
              <a:rPr lang="en-GB" sz="2000" dirty="0"/>
            </a:br>
            <a:endParaRPr lang="en-GB" sz="2000" b="1" u="sng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76E430-08EC-C4F3-CE02-43D1DB1DA5AC}"/>
              </a:ext>
            </a:extLst>
          </p:cNvPr>
          <p:cNvSpPr/>
          <p:nvPr/>
        </p:nvSpPr>
        <p:spPr>
          <a:xfrm>
            <a:off x="963662" y="2612571"/>
            <a:ext cx="9383987" cy="1651518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DA0224-451F-E519-C352-5CCA79305996}"/>
              </a:ext>
            </a:extLst>
          </p:cNvPr>
          <p:cNvSpPr/>
          <p:nvPr/>
        </p:nvSpPr>
        <p:spPr>
          <a:xfrm rot="1165259">
            <a:off x="6857219" y="1531391"/>
            <a:ext cx="51932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Kontakt</a:t>
            </a:r>
            <a:r>
              <a:rPr lang="en-GB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  <a:p>
            <a:pPr algn="ctr"/>
            <a:r>
              <a:rPr lang="en-GB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GB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oerderverein@buergerhaus-Zweifall.de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A59F06B-3475-9B41-F6B7-6AF1055DC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509" y="380846"/>
            <a:ext cx="7509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de-DE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Förderverein für das Bürgerhaus Zweifall </a:t>
            </a:r>
            <a:r>
              <a:rPr lang="en-GB" altLang="de-DE" sz="2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e.V.</a:t>
            </a:r>
            <a:endParaRPr lang="de-DE" altLang="de-DE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33D936-1E4F-E602-1FF5-C323D35B8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121DC86-9F7E-5C07-B08C-59100477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 dirty="0"/>
              <a:t>Förderverein für das Bürgerhaus Zweifall e.V.  -  Infostand 2024-12-13</a:t>
            </a:r>
          </a:p>
        </p:txBody>
      </p:sp>
    </p:spTree>
    <p:extLst>
      <p:ext uri="{BB962C8B-B14F-4D97-AF65-F5344CB8AC3E}">
        <p14:creationId xmlns:p14="http://schemas.microsoft.com/office/powerpoint/2010/main" val="298079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7935" y="1376760"/>
            <a:ext cx="11371232" cy="49795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en-GB" sz="2200" b="1" dirty="0"/>
              <a:t>Der Vorstand:</a:t>
            </a:r>
          </a:p>
          <a:p>
            <a:r>
              <a:rPr lang="en-GB" sz="2200" dirty="0" err="1"/>
              <a:t>Vorsitzender</a:t>
            </a:r>
            <a:r>
              <a:rPr lang="en-GB" sz="2200" dirty="0"/>
              <a:t> 			Jochen Böhner</a:t>
            </a:r>
          </a:p>
          <a:p>
            <a:r>
              <a:rPr lang="en-GB" sz="2200" dirty="0" err="1"/>
              <a:t>Stellvertr</a:t>
            </a:r>
            <a:r>
              <a:rPr lang="en-GB" sz="2200" dirty="0"/>
              <a:t>. </a:t>
            </a:r>
            <a:r>
              <a:rPr lang="en-GB" sz="2200" dirty="0" err="1"/>
              <a:t>Vorsitzender</a:t>
            </a:r>
            <a:r>
              <a:rPr lang="en-GB" sz="2200" dirty="0"/>
              <a:t>	Heinrich Lentfort </a:t>
            </a:r>
          </a:p>
          <a:p>
            <a:r>
              <a:rPr lang="en-GB" sz="2200" dirty="0" err="1"/>
              <a:t>Kassiererin</a:t>
            </a:r>
            <a:r>
              <a:rPr lang="en-GB" sz="2200" dirty="0"/>
              <a:t>			Alexandra Schunk </a:t>
            </a:r>
          </a:p>
          <a:p>
            <a:r>
              <a:rPr lang="en-GB" sz="2200" dirty="0" err="1"/>
              <a:t>Schriftführer</a:t>
            </a:r>
            <a:r>
              <a:rPr lang="en-GB" sz="2200" dirty="0"/>
              <a:t>			Kurt Wissel</a:t>
            </a:r>
          </a:p>
          <a:p>
            <a:r>
              <a:rPr lang="de-DE" sz="2200" dirty="0"/>
              <a:t>3 Beisitzer/innen 		vakant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endParaRPr lang="en-GB" sz="2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A0B03-5A2A-274F-0638-A1673BEB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A5342-1DDF-6CBA-5904-FC2F4A72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2</a:t>
            </a:fld>
            <a:endParaRPr lang="de-DE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931C705-B81E-6F5D-E2E2-C14584293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509" y="380846"/>
            <a:ext cx="7509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de-DE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Förderverein für das Bürgerhaus Zweifall </a:t>
            </a:r>
            <a:r>
              <a:rPr lang="en-GB" altLang="de-DE" sz="2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e.V.</a:t>
            </a:r>
            <a:endParaRPr lang="de-DE" altLang="de-DE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001CF-EB00-3336-9FB5-7B8F53891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1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7935" y="1376760"/>
            <a:ext cx="11371232" cy="4979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 err="1"/>
              <a:t>Arbeitsgruppen</a:t>
            </a:r>
            <a:endParaRPr lang="en-GB" sz="2200" b="1" dirty="0"/>
          </a:p>
          <a:p>
            <a:r>
              <a:rPr lang="en-GB" sz="2200" dirty="0"/>
              <a:t>AG </a:t>
            </a:r>
            <a:r>
              <a:rPr lang="en-GB" sz="2200" dirty="0" err="1"/>
              <a:t>Öffentlichkeitsarbeit</a:t>
            </a:r>
            <a:r>
              <a:rPr lang="en-GB" sz="2200" dirty="0"/>
              <a:t> </a:t>
            </a:r>
            <a:br>
              <a:rPr lang="en-GB" sz="2200" dirty="0"/>
            </a:br>
            <a:r>
              <a:rPr lang="en-GB" sz="2200" dirty="0"/>
              <a:t>	Sabine Beumer, Leah Dittrich, Marion Meurer, Ralph Schunk, Andrea Wolf</a:t>
            </a:r>
            <a:br>
              <a:rPr lang="en-GB" sz="2200" dirty="0"/>
            </a:br>
            <a:r>
              <a:rPr lang="en-GB" sz="2200" dirty="0"/>
              <a:t>	der </a:t>
            </a:r>
            <a:r>
              <a:rPr lang="en-GB" sz="2200" dirty="0" err="1"/>
              <a:t>gesamte</a:t>
            </a:r>
            <a:r>
              <a:rPr lang="en-GB" sz="2200" dirty="0"/>
              <a:t> Vorstand</a:t>
            </a:r>
          </a:p>
          <a:p>
            <a:r>
              <a:rPr lang="en-GB" sz="2200" dirty="0"/>
              <a:t>AG </a:t>
            </a:r>
            <a:r>
              <a:rPr lang="en-GB" sz="2200" dirty="0" err="1"/>
              <a:t>Förderanträge</a:t>
            </a:r>
            <a:br>
              <a:rPr lang="en-GB" sz="2200" dirty="0"/>
            </a:br>
            <a:r>
              <a:rPr lang="en-GB" sz="2200" dirty="0"/>
              <a:t>	Andreas Niessen, Sabine Beumer</a:t>
            </a:r>
            <a:br>
              <a:rPr lang="en-GB" sz="2200" dirty="0"/>
            </a:br>
            <a:r>
              <a:rPr lang="en-GB" sz="2200" dirty="0"/>
              <a:t>	der </a:t>
            </a:r>
            <a:r>
              <a:rPr lang="en-GB" sz="2200" dirty="0" err="1"/>
              <a:t>gesamte</a:t>
            </a:r>
            <a:r>
              <a:rPr lang="en-GB" sz="2200" dirty="0"/>
              <a:t> Vorstand</a:t>
            </a:r>
          </a:p>
          <a:p>
            <a:r>
              <a:rPr lang="en-GB" sz="2200" dirty="0"/>
              <a:t>AG </a:t>
            </a:r>
            <a:r>
              <a:rPr lang="en-GB" sz="2200" dirty="0" err="1"/>
              <a:t>Bauplanung</a:t>
            </a:r>
            <a:br>
              <a:rPr lang="en-GB" sz="2200" dirty="0"/>
            </a:br>
            <a:r>
              <a:rPr lang="en-GB" sz="2200" dirty="0"/>
              <a:t>	</a:t>
            </a:r>
            <a:r>
              <a:rPr lang="en-GB" sz="2200" dirty="0" err="1"/>
              <a:t>Micka</a:t>
            </a:r>
            <a:r>
              <a:rPr lang="en-GB" sz="2200" dirty="0"/>
              <a:t> Krückels, </a:t>
            </a:r>
            <a:r>
              <a:rPr lang="en-GB" sz="2200" dirty="0" err="1"/>
              <a:t>Jollo</a:t>
            </a:r>
            <a:r>
              <a:rPr lang="en-GB" sz="2200" dirty="0"/>
              <a:t> Braun, Marion Meurer, </a:t>
            </a:r>
            <a:r>
              <a:rPr lang="en-GB" sz="2200" dirty="0" err="1"/>
              <a:t>Nobbi</a:t>
            </a:r>
            <a:r>
              <a:rPr lang="en-GB" sz="2200" dirty="0"/>
              <a:t> Seidel, Stefan </a:t>
            </a:r>
            <a:r>
              <a:rPr lang="en-GB" sz="2200" dirty="0" err="1"/>
              <a:t>Krings</a:t>
            </a:r>
            <a:br>
              <a:rPr lang="en-GB" sz="2200" dirty="0"/>
            </a:br>
            <a:r>
              <a:rPr lang="en-GB" sz="2200" dirty="0"/>
              <a:t>	der </a:t>
            </a:r>
            <a:r>
              <a:rPr lang="en-GB" sz="2200" dirty="0" err="1"/>
              <a:t>gesamte</a:t>
            </a:r>
            <a:r>
              <a:rPr lang="en-GB" sz="2200" dirty="0"/>
              <a:t> Vorstand</a:t>
            </a:r>
          </a:p>
          <a:p>
            <a:r>
              <a:rPr lang="en-GB" sz="2200" dirty="0"/>
              <a:t>AG </a:t>
            </a:r>
            <a:r>
              <a:rPr lang="en-GB" sz="2200" dirty="0" err="1"/>
              <a:t>Sanierung</a:t>
            </a:r>
            <a:r>
              <a:rPr lang="en-GB" sz="2200" dirty="0"/>
              <a:t>/</a:t>
            </a:r>
            <a:r>
              <a:rPr lang="en-GB" sz="2200" dirty="0" err="1"/>
              <a:t>Restaurierung</a:t>
            </a:r>
            <a:br>
              <a:rPr lang="en-GB" sz="2200" dirty="0"/>
            </a:br>
            <a:r>
              <a:rPr lang="en-GB" sz="2200" dirty="0"/>
              <a:t>	</a:t>
            </a:r>
            <a:r>
              <a:rPr lang="en-GB" sz="2200" dirty="0" err="1"/>
              <a:t>Nobbi</a:t>
            </a:r>
            <a:r>
              <a:rPr lang="en-GB" sz="2200" dirty="0"/>
              <a:t> Seidel, Michaela Niessen</a:t>
            </a:r>
            <a:br>
              <a:rPr lang="en-GB" sz="2200" dirty="0"/>
            </a:br>
            <a:r>
              <a:rPr lang="en-GB" sz="2200" dirty="0"/>
              <a:t>	der </a:t>
            </a:r>
            <a:r>
              <a:rPr lang="en-GB" sz="2200" dirty="0" err="1"/>
              <a:t>gesamte</a:t>
            </a:r>
            <a:r>
              <a:rPr lang="en-GB" sz="2200" dirty="0"/>
              <a:t> Vorstand</a:t>
            </a:r>
          </a:p>
          <a:p>
            <a:pPr marL="0" indent="0">
              <a:buNone/>
            </a:pPr>
            <a:r>
              <a:rPr lang="en-GB" sz="2200" dirty="0"/>
              <a:t>	</a:t>
            </a:r>
          </a:p>
          <a:p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endParaRPr lang="en-GB" sz="2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A5342-1DDF-6CBA-5904-FC2F4A72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3</a:t>
            </a:fld>
            <a:endParaRPr lang="de-DE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931C705-B81E-6F5D-E2E2-C14584293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509" y="380846"/>
            <a:ext cx="7509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de-DE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Förderverein für das Bürgerhaus Zweifall </a:t>
            </a:r>
            <a:r>
              <a:rPr lang="en-GB" altLang="de-DE" sz="2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e.V.</a:t>
            </a:r>
            <a:endParaRPr lang="de-DE" altLang="de-DE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73B3AC-1B66-9A74-5593-6DB5B5351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3440193-2FAA-C5EE-8A5A-CDD23E38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59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92F41-7D55-B7FB-1F60-5C94E8A53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97A027-33D6-8435-8B10-D6E4B0C5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35" y="1376759"/>
            <a:ext cx="10725865" cy="4979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 err="1"/>
              <a:t>Förderantrag</a:t>
            </a:r>
            <a:r>
              <a:rPr lang="en-GB" sz="2200" b="1" dirty="0"/>
              <a:t> </a:t>
            </a:r>
            <a:r>
              <a:rPr lang="en-GB" sz="2200" b="1" dirty="0" err="1"/>
              <a:t>Programm</a:t>
            </a:r>
            <a:r>
              <a:rPr lang="en-GB" sz="2200" b="1" dirty="0"/>
              <a:t> </a:t>
            </a:r>
            <a:r>
              <a:rPr lang="en-GB" sz="2200" b="1" u="sng" dirty="0" err="1"/>
              <a:t>Kultur</a:t>
            </a:r>
            <a:r>
              <a:rPr lang="en-GB" sz="2200" b="1" dirty="0" err="1"/>
              <a:t>Invest</a:t>
            </a:r>
            <a:r>
              <a:rPr lang="en-GB" sz="2200" b="1" dirty="0"/>
              <a:t> 2024:</a:t>
            </a:r>
          </a:p>
          <a:p>
            <a:pPr marL="0" indent="0">
              <a:buNone/>
            </a:pPr>
            <a:r>
              <a:rPr lang="de-DE" sz="2400" dirty="0"/>
              <a:t>Wichtig ist :</a:t>
            </a:r>
          </a:p>
          <a:p>
            <a:r>
              <a:rPr lang="de-DE" sz="2400" dirty="0"/>
              <a:t>Antragsteller war der Förderverein, nicht die Stadt</a:t>
            </a:r>
          </a:p>
          <a:p>
            <a:r>
              <a:rPr lang="de-DE" sz="2400" dirty="0"/>
              <a:t>Zuwendungsempfänger wird der Förderverein sein, nicht die Stadt</a:t>
            </a:r>
          </a:p>
          <a:p>
            <a:r>
              <a:rPr lang="de-DE" sz="2400" dirty="0"/>
              <a:t>Das Geld ist zweckgebunden für das Bürgerhaus in der Kirche </a:t>
            </a:r>
            <a:br>
              <a:rPr lang="de-DE" sz="2400" dirty="0"/>
            </a:br>
            <a:r>
              <a:rPr lang="de-DE" sz="2400" dirty="0"/>
              <a:t>(für Kultur, Denkmal, Dorfgeschichte, Vereine und Jugend)</a:t>
            </a:r>
          </a:p>
          <a:p>
            <a:r>
              <a:rPr lang="de-DE" sz="2400" dirty="0"/>
              <a:t>Die Kirche wird nicht als ganzes zum Bürgerhaus, sondern nur ein großer Teil davon</a:t>
            </a:r>
          </a:p>
          <a:p>
            <a:r>
              <a:rPr lang="de-DE" sz="2400" dirty="0"/>
              <a:t>Die Kirche bleibt grundsätzlich erhalten, in einer kleineren angepassten Form</a:t>
            </a:r>
          </a:p>
          <a:p>
            <a:r>
              <a:rPr lang="de-DE" sz="2400" dirty="0"/>
              <a:t>Die Kooperation mit der Stadt ist eng !!</a:t>
            </a:r>
            <a:br>
              <a:rPr lang="de-DE" sz="2400" dirty="0"/>
            </a:br>
            <a:r>
              <a:rPr lang="de-DE" sz="2400" dirty="0"/>
              <a:t>bisherige „Vereinbarung“ mit Stadt/Rat:</a:t>
            </a:r>
            <a:br>
              <a:rPr lang="de-DE" sz="2400" dirty="0"/>
            </a:br>
            <a:r>
              <a:rPr lang="de-DE" sz="2400" dirty="0"/>
              <a:t>Sie beteiligt sich durch langfristige Miete am BHZ und trägt die Betriebskosten.</a:t>
            </a:r>
            <a:br>
              <a:rPr lang="de-DE" sz="2400" dirty="0"/>
            </a:br>
            <a:r>
              <a:rPr lang="de-DE" sz="1800" dirty="0"/>
              <a:t>(diese Vereinbarung muss jetzt zeitnah schriftlich vertraglich fixiert werden)</a:t>
            </a: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76F8A6-AE13-9564-DEFC-EBDD912A7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509" y="380846"/>
            <a:ext cx="7509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de-DE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Förderverein für das Bürgerhaus Zweifall </a:t>
            </a:r>
            <a:r>
              <a:rPr lang="en-GB" altLang="de-DE" sz="2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e.V.</a:t>
            </a:r>
            <a:endParaRPr lang="de-DE" altLang="de-DE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FE4C8-6835-4B9E-135D-474720F0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4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D5A48-F2FD-8F94-E82D-1339CC503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0D2BDA2-5783-3F37-2428-99A0F8BA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441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:a16="http://schemas.microsoft.com/office/drawing/2014/main" id="{92A2E320-37B7-4778-A616-D866B358A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2044" y="453908"/>
            <a:ext cx="62007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de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Gebäudekonzept St.  Rochus Zweifall</a:t>
            </a:r>
            <a:endParaRPr lang="en-DE" altLang="de-DE" sz="28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DE" altLang="de-DE" sz="28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Verankerung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altLang="de-DE" sz="28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Kirche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altLang="de-DE" sz="28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Dorf</a:t>
            </a:r>
            <a:r>
              <a:rPr lang="de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endParaRPr lang="de-DE" altLang="de-DE" sz="28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F2ADCF-2B4D-76A7-3884-F6D14D141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25" y="92873"/>
            <a:ext cx="7829784" cy="66463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71A3329-D462-1152-0AF6-39782B27A068}"/>
              </a:ext>
            </a:extLst>
          </p:cNvPr>
          <p:cNvSpPr/>
          <p:nvPr/>
        </p:nvSpPr>
        <p:spPr>
          <a:xfrm rot="1605693">
            <a:off x="3712633" y="411341"/>
            <a:ext cx="13451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Entwurf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Bild 7" descr="Datei:Pfarrkirche St. Rochus - Zweifall.jpg – Wikipedia">
            <a:extLst>
              <a:ext uri="{FF2B5EF4-FFF2-40B4-BE49-F238E27FC236}">
                <a16:creationId xmlns:a16="http://schemas.microsoft.com/office/drawing/2014/main" id="{F48D2282-2ED3-9135-6252-453B27F5867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702" y="229379"/>
            <a:ext cx="1799590" cy="13493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49F4F-31AB-6030-380B-EC806CF32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5</a:t>
            </a:fld>
            <a:endParaRPr lang="de-D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64C57-DB3C-59CF-B187-D86955BAB786}"/>
              </a:ext>
            </a:extLst>
          </p:cNvPr>
          <p:cNvSpPr txBox="1"/>
          <p:nvPr/>
        </p:nvSpPr>
        <p:spPr>
          <a:xfrm>
            <a:off x="4893436" y="5453933"/>
            <a:ext cx="2469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Foyer und </a:t>
            </a:r>
            <a:r>
              <a:rPr lang="en-GB" dirty="0" err="1"/>
              <a:t>Rundgang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Ausstellunsgfläche</a:t>
            </a:r>
            <a:r>
              <a:rPr lang="en-GB" dirty="0"/>
              <a:t> für Dorf-</a:t>
            </a:r>
            <a:r>
              <a:rPr lang="en-GB" dirty="0" err="1"/>
              <a:t>Geschichte</a:t>
            </a:r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A2985CA-E818-8BE6-78F2-12C81697655C}"/>
              </a:ext>
            </a:extLst>
          </p:cNvPr>
          <p:cNvCxnSpPr>
            <a:cxnSpLocks/>
          </p:cNvCxnSpPr>
          <p:nvPr/>
        </p:nvCxnSpPr>
        <p:spPr>
          <a:xfrm flipH="1" flipV="1">
            <a:off x="3219258" y="4742357"/>
            <a:ext cx="1674178" cy="97787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8740935-E885-9D1F-0909-9A1DF7C1FA0C}"/>
              </a:ext>
            </a:extLst>
          </p:cNvPr>
          <p:cNvSpPr txBox="1"/>
          <p:nvPr/>
        </p:nvSpPr>
        <p:spPr>
          <a:xfrm>
            <a:off x="2130685" y="6114236"/>
            <a:ext cx="2883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Raum</a:t>
            </a:r>
            <a:r>
              <a:rPr lang="en-GB" dirty="0"/>
              <a:t> für </a:t>
            </a:r>
          </a:p>
          <a:p>
            <a:pPr algn="ctr"/>
            <a:r>
              <a:rPr lang="en-GB" dirty="0" err="1"/>
              <a:t>Beratung</a:t>
            </a:r>
            <a:r>
              <a:rPr lang="en-GB" dirty="0"/>
              <a:t>/</a:t>
            </a:r>
            <a:r>
              <a:rPr lang="en-GB" dirty="0" err="1"/>
              <a:t>Behördliches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854BCD-909D-0D8A-157C-C9227842D719}"/>
              </a:ext>
            </a:extLst>
          </p:cNvPr>
          <p:cNvCxnSpPr>
            <a:cxnSpLocks/>
          </p:cNvCxnSpPr>
          <p:nvPr/>
        </p:nvCxnSpPr>
        <p:spPr>
          <a:xfrm flipH="1" flipV="1">
            <a:off x="2393469" y="4742355"/>
            <a:ext cx="959527" cy="1468056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BC9FDB6-EF81-3986-20C9-8832B5784628}"/>
              </a:ext>
            </a:extLst>
          </p:cNvPr>
          <p:cNvSpPr txBox="1"/>
          <p:nvPr/>
        </p:nvSpPr>
        <p:spPr>
          <a:xfrm>
            <a:off x="7296984" y="646268"/>
            <a:ext cx="1583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Außenfläche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Grillplatz</a:t>
            </a:r>
            <a:r>
              <a:rPr lang="en-GB" dirty="0"/>
              <a:t> </a:t>
            </a:r>
          </a:p>
          <a:p>
            <a:pPr algn="ctr"/>
            <a:r>
              <a:rPr lang="en-GB" dirty="0"/>
              <a:t>und </a:t>
            </a:r>
            <a:r>
              <a:rPr lang="en-GB" dirty="0" err="1"/>
              <a:t>Zisterne</a:t>
            </a:r>
            <a:endParaRPr lang="en-GB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24043C-7160-E739-4DCF-86AF93EA8F38}"/>
              </a:ext>
            </a:extLst>
          </p:cNvPr>
          <p:cNvCxnSpPr>
            <a:cxnSpLocks/>
          </p:cNvCxnSpPr>
          <p:nvPr/>
        </p:nvCxnSpPr>
        <p:spPr>
          <a:xfrm flipH="1">
            <a:off x="5899621" y="1054359"/>
            <a:ext cx="1527743" cy="7047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9643FF-4C20-56A2-49BD-0D561A23BF12}"/>
              </a:ext>
            </a:extLst>
          </p:cNvPr>
          <p:cNvSpPr txBox="1"/>
          <p:nvPr/>
        </p:nvSpPr>
        <p:spPr>
          <a:xfrm>
            <a:off x="8880144" y="4228592"/>
            <a:ext cx="2581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Raum</a:t>
            </a:r>
            <a:r>
              <a:rPr lang="en-GB" dirty="0"/>
              <a:t> für die </a:t>
            </a:r>
            <a:r>
              <a:rPr lang="en-GB" dirty="0" err="1"/>
              <a:t>Jugend</a:t>
            </a:r>
            <a:endParaRPr lang="en-GB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750F9D-4D07-29F8-6FEC-B15FF9187E82}"/>
              </a:ext>
            </a:extLst>
          </p:cNvPr>
          <p:cNvCxnSpPr>
            <a:cxnSpLocks/>
          </p:cNvCxnSpPr>
          <p:nvPr/>
        </p:nvCxnSpPr>
        <p:spPr>
          <a:xfrm flipH="1" flipV="1">
            <a:off x="7776595" y="4219741"/>
            <a:ext cx="1103549" cy="184666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DADFF8F-5B76-1D7D-7A33-32E0497DB199}"/>
              </a:ext>
            </a:extLst>
          </p:cNvPr>
          <p:cNvCxnSpPr>
            <a:cxnSpLocks/>
          </p:cNvCxnSpPr>
          <p:nvPr/>
        </p:nvCxnSpPr>
        <p:spPr>
          <a:xfrm flipH="1" flipV="1">
            <a:off x="6272648" y="2261278"/>
            <a:ext cx="2607496" cy="405055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283564-F6D7-1C90-2C8F-3E589F03B11B}"/>
              </a:ext>
            </a:extLst>
          </p:cNvPr>
          <p:cNvSpPr txBox="1"/>
          <p:nvPr/>
        </p:nvSpPr>
        <p:spPr>
          <a:xfrm>
            <a:off x="8734959" y="2315092"/>
            <a:ext cx="199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Raum</a:t>
            </a:r>
            <a:r>
              <a:rPr lang="en-GB" dirty="0"/>
              <a:t> für </a:t>
            </a:r>
            <a:r>
              <a:rPr lang="en-GB" dirty="0" err="1"/>
              <a:t>Feiern</a:t>
            </a:r>
            <a:r>
              <a:rPr lang="en-GB" dirty="0"/>
              <a:t> und </a:t>
            </a:r>
            <a:r>
              <a:rPr lang="en-GB" dirty="0" err="1"/>
              <a:t>Begegnung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D7D723B-9A68-C8EA-AC72-F7521CC81AF3}"/>
              </a:ext>
            </a:extLst>
          </p:cNvPr>
          <p:cNvSpPr txBox="1"/>
          <p:nvPr/>
        </p:nvSpPr>
        <p:spPr>
          <a:xfrm>
            <a:off x="3873403" y="5720235"/>
            <a:ext cx="825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Aufzug</a:t>
            </a:r>
            <a:endParaRPr lang="en-GB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65BA659-3FB2-F283-A281-AB70DE307F43}"/>
              </a:ext>
            </a:extLst>
          </p:cNvPr>
          <p:cNvCxnSpPr>
            <a:cxnSpLocks/>
          </p:cNvCxnSpPr>
          <p:nvPr/>
        </p:nvCxnSpPr>
        <p:spPr>
          <a:xfrm flipH="1" flipV="1">
            <a:off x="3555158" y="5523722"/>
            <a:ext cx="460244" cy="258485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FBF7754-C790-ED93-343B-2C974C09B87C}"/>
              </a:ext>
            </a:extLst>
          </p:cNvPr>
          <p:cNvSpPr txBox="1"/>
          <p:nvPr/>
        </p:nvSpPr>
        <p:spPr>
          <a:xfrm>
            <a:off x="480312" y="2000198"/>
            <a:ext cx="1346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Kirchliche</a:t>
            </a:r>
            <a:r>
              <a:rPr lang="en-GB" dirty="0"/>
              <a:t> </a:t>
            </a:r>
          </a:p>
          <a:p>
            <a:pPr algn="ctr"/>
            <a:r>
              <a:rPr lang="en-GB" dirty="0" err="1"/>
              <a:t>Nutzung</a:t>
            </a:r>
            <a:endParaRPr lang="en-GB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00D2935-8E27-9A7F-153B-F3DB2FFA665A}"/>
              </a:ext>
            </a:extLst>
          </p:cNvPr>
          <p:cNvCxnSpPr>
            <a:cxnSpLocks/>
          </p:cNvCxnSpPr>
          <p:nvPr/>
        </p:nvCxnSpPr>
        <p:spPr>
          <a:xfrm>
            <a:off x="1255880" y="2643205"/>
            <a:ext cx="1450192" cy="61317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58F992-2A45-B80D-22C1-C1C52686DF50}"/>
              </a:ext>
            </a:extLst>
          </p:cNvPr>
          <p:cNvCxnSpPr>
            <a:cxnSpLocks/>
          </p:cNvCxnSpPr>
          <p:nvPr/>
        </p:nvCxnSpPr>
        <p:spPr>
          <a:xfrm flipV="1">
            <a:off x="1382485" y="1209377"/>
            <a:ext cx="1450192" cy="80831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0F52301-49E3-D23E-59D6-C2263DE2EBDF}"/>
              </a:ext>
            </a:extLst>
          </p:cNvPr>
          <p:cNvCxnSpPr>
            <a:cxnSpLocks/>
          </p:cNvCxnSpPr>
          <p:nvPr/>
        </p:nvCxnSpPr>
        <p:spPr>
          <a:xfrm flipH="1" flipV="1">
            <a:off x="6272648" y="5104716"/>
            <a:ext cx="265195" cy="36045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2412DB-D2B0-341A-90CF-3D8E29D9D384}"/>
              </a:ext>
            </a:extLst>
          </p:cNvPr>
          <p:cNvSpPr/>
          <p:nvPr/>
        </p:nvSpPr>
        <p:spPr>
          <a:xfrm rot="20061067">
            <a:off x="1308646" y="611678"/>
            <a:ext cx="13418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Aus BV</a:t>
            </a:r>
          </a:p>
        </p:txBody>
      </p:sp>
    </p:spTree>
    <p:extLst>
      <p:ext uri="{BB962C8B-B14F-4D97-AF65-F5344CB8AC3E}">
        <p14:creationId xmlns:p14="http://schemas.microsoft.com/office/powerpoint/2010/main" val="43730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:a16="http://schemas.microsoft.com/office/drawing/2014/main" id="{92A2E320-37B7-4778-A616-D866B358A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793" y="453908"/>
            <a:ext cx="62007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de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Gebäudekonzept St.  Rochus Zweifall</a:t>
            </a:r>
            <a:endParaRPr lang="en-DE" altLang="de-DE" sz="28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DE" altLang="de-DE" sz="28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Verankerung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altLang="de-DE" sz="28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Kirche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altLang="de-DE" sz="28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Dorf</a:t>
            </a:r>
            <a:r>
              <a:rPr lang="de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altLang="de-DE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endParaRPr lang="de-DE" altLang="de-DE" sz="28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A45A69-0BFA-F853-502D-8C9CC4EE1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145" y="70339"/>
            <a:ext cx="7780679" cy="66479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670271F-D313-F847-FEFE-78DC99721409}"/>
              </a:ext>
            </a:extLst>
          </p:cNvPr>
          <p:cNvSpPr/>
          <p:nvPr/>
        </p:nvSpPr>
        <p:spPr>
          <a:xfrm rot="1605693">
            <a:off x="4975242" y="609980"/>
            <a:ext cx="13451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Entwurf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28AF6-80C0-E865-72FB-D7419E2FEE15}"/>
              </a:ext>
            </a:extLst>
          </p:cNvPr>
          <p:cNvSpPr/>
          <p:nvPr/>
        </p:nvSpPr>
        <p:spPr>
          <a:xfrm>
            <a:off x="2051294" y="2829169"/>
            <a:ext cx="1781908" cy="382954"/>
          </a:xfrm>
          <a:prstGeom prst="rect">
            <a:avLst/>
          </a:prstGeom>
          <a:solidFill>
            <a:srgbClr val="92D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Balkon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74AF48-AA53-CE00-B027-05F0F2959553}"/>
              </a:ext>
            </a:extLst>
          </p:cNvPr>
          <p:cNvSpPr/>
          <p:nvPr/>
        </p:nvSpPr>
        <p:spPr>
          <a:xfrm>
            <a:off x="2228656" y="3212123"/>
            <a:ext cx="1604546" cy="954722"/>
          </a:xfrm>
          <a:prstGeom prst="rect">
            <a:avLst/>
          </a:prstGeom>
          <a:solidFill>
            <a:srgbClr val="92D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Raum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7C7276-1A48-9B47-5E0E-152AAF3224FF}"/>
              </a:ext>
            </a:extLst>
          </p:cNvPr>
          <p:cNvSpPr txBox="1"/>
          <p:nvPr/>
        </p:nvSpPr>
        <p:spPr>
          <a:xfrm>
            <a:off x="2275043" y="6291806"/>
            <a:ext cx="833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V2</a:t>
            </a:r>
          </a:p>
        </p:txBody>
      </p:sp>
      <p:pic>
        <p:nvPicPr>
          <p:cNvPr id="6" name="Bild 7" descr="Datei:Pfarrkirche St. Rochus - Zweifall.jpg – Wikipedia">
            <a:extLst>
              <a:ext uri="{FF2B5EF4-FFF2-40B4-BE49-F238E27FC236}">
                <a16:creationId xmlns:a16="http://schemas.microsoft.com/office/drawing/2014/main" id="{29C45252-9E27-C769-4E27-A818477B155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702" y="229379"/>
            <a:ext cx="1799590" cy="13493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009A7-2D7A-4E47-251C-547847FE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6</a:t>
            </a:fld>
            <a:endParaRPr lang="de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4BA9D4-0E4D-8FCD-71BF-00519A0A680E}"/>
              </a:ext>
            </a:extLst>
          </p:cNvPr>
          <p:cNvSpPr/>
          <p:nvPr/>
        </p:nvSpPr>
        <p:spPr>
          <a:xfrm rot="20061067">
            <a:off x="1308646" y="611678"/>
            <a:ext cx="13418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Aus BV</a:t>
            </a:r>
          </a:p>
        </p:txBody>
      </p:sp>
    </p:spTree>
    <p:extLst>
      <p:ext uri="{BB962C8B-B14F-4D97-AF65-F5344CB8AC3E}">
        <p14:creationId xmlns:p14="http://schemas.microsoft.com/office/powerpoint/2010/main" val="185142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C40E0-7B11-A2BF-6680-2E9379858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FCF8CA-8CF8-9089-BA36-6B1844D6F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35" y="1376759"/>
            <a:ext cx="10725865" cy="33984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b="1" dirty="0" err="1"/>
              <a:t>Förderantrag</a:t>
            </a:r>
            <a:r>
              <a:rPr lang="en-GB" sz="2200" b="1" dirty="0"/>
              <a:t> </a:t>
            </a:r>
            <a:r>
              <a:rPr lang="en-GB" sz="2200" b="1" dirty="0" err="1"/>
              <a:t>Programm</a:t>
            </a:r>
            <a:r>
              <a:rPr lang="en-GB" sz="2200" b="1" dirty="0"/>
              <a:t> </a:t>
            </a:r>
            <a:r>
              <a:rPr lang="en-GB" sz="2200" b="1" dirty="0" err="1"/>
              <a:t>KulturInvest</a:t>
            </a:r>
            <a:r>
              <a:rPr lang="en-GB" sz="2200" b="1" dirty="0"/>
              <a:t> 2024: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E-mail </a:t>
            </a:r>
            <a:r>
              <a:rPr lang="en-GB" sz="2600" dirty="0" err="1"/>
              <a:t>vom</a:t>
            </a:r>
            <a:r>
              <a:rPr lang="en-GB" sz="2600" dirty="0"/>
              <a:t> 27.09.2024 </a:t>
            </a:r>
            <a:r>
              <a:rPr lang="en-GB" sz="2600" i="1" dirty="0"/>
              <a:t>an den Förderverein für das Bürgerhaus Zweifall </a:t>
            </a:r>
            <a:r>
              <a:rPr lang="en-GB" sz="2600" i="1" dirty="0" err="1"/>
              <a:t>e.V.</a:t>
            </a:r>
            <a:r>
              <a:rPr lang="en-GB" sz="2600" i="1" dirty="0"/>
              <a:t>:</a:t>
            </a:r>
          </a:p>
          <a:p>
            <a:pPr marL="0" indent="0">
              <a:buNone/>
            </a:pPr>
            <a:r>
              <a:rPr lang="de-DE" sz="2600" dirty="0"/>
              <a:t>….der Haushaltsausschuss des Deutschen Bundestages hat in seiner Sitzung am 25. September 2024 über die Projekte im Förderverfahren „</a:t>
            </a:r>
            <a:r>
              <a:rPr lang="de-DE" sz="2600" dirty="0" err="1">
                <a:solidFill>
                  <a:srgbClr val="0070C0"/>
                </a:solidFill>
              </a:rPr>
              <a:t>KulturInvest</a:t>
            </a:r>
            <a:r>
              <a:rPr lang="de-DE" sz="2600" dirty="0">
                <a:solidFill>
                  <a:srgbClr val="0070C0"/>
                </a:solidFill>
              </a:rPr>
              <a:t>“ 2024 </a:t>
            </a:r>
            <a:r>
              <a:rPr lang="de-DE" sz="2600" dirty="0"/>
              <a:t>entschieden.</a:t>
            </a:r>
          </a:p>
          <a:p>
            <a:pPr marL="0" indent="0">
              <a:buNone/>
            </a:pPr>
            <a:r>
              <a:rPr lang="de-DE" sz="2600" dirty="0"/>
              <a:t>Er hat Ihr Vorhaben </a:t>
            </a:r>
            <a:r>
              <a:rPr lang="de-DE" sz="2600" dirty="0">
                <a:solidFill>
                  <a:srgbClr val="00B050"/>
                </a:solidFill>
              </a:rPr>
              <a:t>„Umwandlung des neuen Teils der kath. Kirche Zweifalls in ein Bürgerhaus für Zweifall“</a:t>
            </a:r>
            <a:r>
              <a:rPr lang="de-DE" sz="2600" dirty="0"/>
              <a:t> mit einem Betrag in Höhe </a:t>
            </a:r>
            <a:r>
              <a:rPr lang="de-DE" sz="2600" b="1" dirty="0"/>
              <a:t>von bis zu 2.000.000 Euro </a:t>
            </a:r>
            <a:r>
              <a:rPr lang="de-DE" sz="2600" dirty="0">
                <a:highlight>
                  <a:srgbClr val="FFFF00"/>
                </a:highlight>
              </a:rPr>
              <a:t>als grundsätzlich förderwürdig ausgewählt</a:t>
            </a:r>
            <a:r>
              <a:rPr lang="de-DE" sz="2600" dirty="0"/>
              <a:t>.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0228DD-E370-A84F-F880-A1E857D5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509" y="380846"/>
            <a:ext cx="7509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de-DE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Förderverein für das Bürgerhaus Zweifall </a:t>
            </a:r>
            <a:r>
              <a:rPr lang="en-GB" altLang="de-DE" sz="2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e.V.</a:t>
            </a:r>
            <a:endParaRPr lang="de-DE" altLang="de-DE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03E58-4359-BA14-9535-F1D94BB9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7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902E12-9D9D-D362-71C3-244BB92F9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  <p:pic>
        <p:nvPicPr>
          <p:cNvPr id="15" name="Picture 14" descr="High Five Bee">
            <a:extLst>
              <a:ext uri="{FF2B5EF4-FFF2-40B4-BE49-F238E27FC236}">
                <a16:creationId xmlns:a16="http://schemas.microsoft.com/office/drawing/2014/main" id="{692796E3-5E22-8B75-8454-61C7DE02D5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851" y="4294416"/>
            <a:ext cx="2010996" cy="2010996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8E39664-99FA-117C-52EA-C583EF4B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4721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81FE0-1AFE-96BB-DE7D-59BD7C194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028EB3-FF9F-D724-D0D8-CA2528C4D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35" y="1376759"/>
            <a:ext cx="10725865" cy="49795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200" b="1" dirty="0" err="1"/>
              <a:t>Förderantrag</a:t>
            </a:r>
            <a:r>
              <a:rPr lang="en-GB" sz="2200" b="1" dirty="0"/>
              <a:t> </a:t>
            </a:r>
            <a:r>
              <a:rPr lang="en-GB" sz="2200" b="1" dirty="0" err="1"/>
              <a:t>Programm</a:t>
            </a:r>
            <a:r>
              <a:rPr lang="en-GB" sz="2200" b="1" dirty="0"/>
              <a:t> </a:t>
            </a:r>
            <a:r>
              <a:rPr lang="en-GB" sz="2200" b="1" dirty="0" err="1"/>
              <a:t>KulturInvest</a:t>
            </a:r>
            <a:r>
              <a:rPr lang="en-GB" sz="2200" b="1" dirty="0"/>
              <a:t> 2024: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b="1" u="sng" dirty="0"/>
              <a:t>Nächste Schritte:</a:t>
            </a:r>
          </a:p>
          <a:p>
            <a:r>
              <a:rPr lang="de-DE" sz="2400" dirty="0"/>
              <a:t>Aktuell warten wir auf Instruktionen zum Einreichen der nötigen Formulare zur finalen Bewilligung</a:t>
            </a:r>
          </a:p>
          <a:p>
            <a:r>
              <a:rPr lang="de-DE" sz="2400" dirty="0"/>
              <a:t>Detailplanung zur Endwidmung der Kirche mit dem Bistum</a:t>
            </a:r>
          </a:p>
          <a:p>
            <a:r>
              <a:rPr lang="de-DE" sz="2400" dirty="0"/>
              <a:t>Klärung der „Grenzziehung“  - alle Optionen sind möglich</a:t>
            </a:r>
          </a:p>
          <a:p>
            <a:r>
              <a:rPr lang="de-DE" sz="2400" dirty="0"/>
              <a:t>Vorgespräche mit Architekten zur </a:t>
            </a:r>
            <a:r>
              <a:rPr lang="de-DE" sz="2400" u="sng" dirty="0"/>
              <a:t>möglichen</a:t>
            </a:r>
            <a:r>
              <a:rPr lang="de-DE" sz="2400" dirty="0"/>
              <a:t> ganzheitlichen Bauplanung</a:t>
            </a:r>
          </a:p>
          <a:p>
            <a:r>
              <a:rPr lang="de-DE" sz="2400" dirty="0"/>
              <a:t>Vorbereitung der vertraglichen Fixierung der Vereinbarung mit der Stadt zu Unterstützung und Betrieb des Bürgerhauses</a:t>
            </a:r>
          </a:p>
          <a:p>
            <a:r>
              <a:rPr lang="de-DE" sz="2400" dirty="0"/>
              <a:t>Weiteres Vorantreiben des Fluthilfeantrages</a:t>
            </a:r>
          </a:p>
          <a:p>
            <a:pPr marL="0" indent="0">
              <a:buNone/>
            </a:pPr>
            <a:r>
              <a:rPr lang="de-DE" sz="2400" dirty="0"/>
              <a:t>Generell : Prüfung, welche Versicherungen vom  Verein benötigt werden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356F29-9CDB-F2D7-9A96-602A514F7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509" y="380846"/>
            <a:ext cx="7509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de-DE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Förderverein für das Bürgerhaus Zweifall </a:t>
            </a:r>
            <a:r>
              <a:rPr lang="en-GB" altLang="de-DE" sz="2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e.V.</a:t>
            </a:r>
            <a:endParaRPr lang="de-DE" altLang="de-DE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B304A-A485-FCE0-E715-528B38E7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8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C2A64B-317E-9C43-A420-8971BD85F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E4DE7D8-8DE7-0521-E53A-F860E1AB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729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D9F8A-D814-DA17-64DB-FAB4C8EF5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C06C15-7978-4334-9D2C-925685DDB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123" y="1298610"/>
            <a:ext cx="11160370" cy="32277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u="sng" dirty="0" err="1"/>
              <a:t>Aktivitäten</a:t>
            </a:r>
            <a:r>
              <a:rPr lang="en-GB" sz="2400" b="1" u="sng" dirty="0"/>
              <a:t>:</a:t>
            </a:r>
          </a:p>
          <a:p>
            <a:r>
              <a:rPr lang="en-GB" sz="2400" dirty="0"/>
              <a:t>Logo : </a:t>
            </a:r>
          </a:p>
          <a:p>
            <a:r>
              <a:rPr lang="en-GB" sz="2400" dirty="0" err="1"/>
              <a:t>Hompage</a:t>
            </a:r>
            <a:r>
              <a:rPr lang="en-GB" sz="2400" dirty="0"/>
              <a:t> : </a:t>
            </a:r>
            <a:r>
              <a:rPr lang="en-GB" sz="2400" dirty="0" err="1"/>
              <a:t>nimmt</a:t>
            </a:r>
            <a:r>
              <a:rPr lang="en-GB" sz="2400" dirty="0"/>
              <a:t> </a:t>
            </a:r>
            <a:r>
              <a:rPr lang="en-GB" sz="2400" dirty="0" err="1"/>
              <a:t>Formen</a:t>
            </a:r>
            <a:r>
              <a:rPr lang="en-GB" sz="2400" dirty="0"/>
              <a:t> an</a:t>
            </a:r>
          </a:p>
          <a:p>
            <a:r>
              <a:rPr lang="en-GB" sz="2400" dirty="0" err="1"/>
              <a:t>Bericht</a:t>
            </a:r>
            <a:r>
              <a:rPr lang="en-GB" sz="2400" dirty="0"/>
              <a:t> </a:t>
            </a:r>
            <a:r>
              <a:rPr lang="en-GB" sz="2400" dirty="0" err="1"/>
              <a:t>zum</a:t>
            </a:r>
            <a:r>
              <a:rPr lang="en-GB" sz="2400" dirty="0"/>
              <a:t> </a:t>
            </a:r>
            <a:r>
              <a:rPr lang="en-GB" sz="2400" dirty="0" err="1"/>
              <a:t>Pressetermin</a:t>
            </a:r>
            <a:endParaRPr lang="en-GB" sz="2400" dirty="0"/>
          </a:p>
          <a:p>
            <a:r>
              <a:rPr lang="en-GB" sz="2400" dirty="0"/>
              <a:t>Banner : für Pavillon-Stand und für </a:t>
            </a:r>
            <a:r>
              <a:rPr lang="en-GB" sz="2400" dirty="0" err="1"/>
              <a:t>Aushang</a:t>
            </a:r>
            <a:r>
              <a:rPr lang="en-GB" sz="2400" dirty="0"/>
              <a:t> an Kirche</a:t>
            </a:r>
          </a:p>
          <a:p>
            <a:r>
              <a:rPr lang="en-GB" sz="2400" dirty="0" err="1"/>
              <a:t>Bierdeckel</a:t>
            </a:r>
            <a:r>
              <a:rPr lang="en-GB" sz="2400" dirty="0"/>
              <a:t> </a:t>
            </a:r>
            <a:r>
              <a:rPr lang="en-GB" sz="2400" dirty="0" err="1"/>
              <a:t>als</a:t>
            </a:r>
            <a:r>
              <a:rPr lang="en-GB" sz="2400" dirty="0"/>
              <a:t> eye-</a:t>
            </a:r>
            <a:r>
              <a:rPr lang="en-GB" sz="2400" dirty="0" err="1"/>
              <a:t>cathing</a:t>
            </a:r>
            <a:r>
              <a:rPr lang="en-GB" sz="2400" dirty="0"/>
              <a:t> </a:t>
            </a:r>
            <a:r>
              <a:rPr lang="en-GB" sz="2400" dirty="0" err="1"/>
              <a:t>Werbeträger</a:t>
            </a:r>
            <a:endParaRPr lang="en-GB" sz="2400" dirty="0"/>
          </a:p>
          <a:p>
            <a:endParaRPr lang="en-GB" sz="2400" dirty="0"/>
          </a:p>
          <a:p>
            <a:endParaRPr lang="en-GB" sz="2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6885EC-263E-20AF-947D-74190D7D8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755" y="380847"/>
            <a:ext cx="35561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AG </a:t>
            </a:r>
            <a:r>
              <a:rPr lang="en-GB" sz="2800" b="1" dirty="0" err="1">
                <a:solidFill>
                  <a:schemeClr val="accent6">
                    <a:lumMod val="75000"/>
                  </a:schemeClr>
                </a:solidFill>
              </a:rPr>
              <a:t>Öffentlichkeitsarbeit</a:t>
            </a:r>
            <a:endParaRPr lang="de-DE" altLang="de-DE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E468F-B23F-186D-F8CD-A60C5FD6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73D6-D55E-4B87-8586-995EC0C30B22}" type="slidenum">
              <a:rPr lang="de-DE" smtClean="0"/>
              <a:t>9</a:t>
            </a:fld>
            <a:endParaRPr lang="de-DE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59D4BAF4-4D80-BF97-3EFA-C9B55AD302AE}"/>
              </a:ext>
            </a:extLst>
          </p:cNvPr>
          <p:cNvSpPr txBox="1">
            <a:spLocks/>
          </p:cNvSpPr>
          <p:nvPr/>
        </p:nvSpPr>
        <p:spPr>
          <a:xfrm>
            <a:off x="765908" y="4526363"/>
            <a:ext cx="11160370" cy="1784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b="1" u="sng" dirty="0" err="1"/>
              <a:t>Nächste</a:t>
            </a:r>
            <a:r>
              <a:rPr lang="en-GB" sz="2400" b="1" u="sng" dirty="0"/>
              <a:t> </a:t>
            </a:r>
            <a:r>
              <a:rPr lang="en-GB" sz="2400" b="1" u="sng" dirty="0" err="1"/>
              <a:t>Schritte</a:t>
            </a:r>
            <a:r>
              <a:rPr lang="en-GB" sz="2400" b="1" u="sng" dirty="0"/>
              <a:t>:</a:t>
            </a:r>
          </a:p>
          <a:p>
            <a:r>
              <a:rPr lang="en-GB" sz="2400" dirty="0"/>
              <a:t>Info-Stand am </a:t>
            </a:r>
            <a:r>
              <a:rPr lang="en-GB" sz="2400" dirty="0" err="1"/>
              <a:t>Zweifaller</a:t>
            </a:r>
            <a:r>
              <a:rPr lang="en-GB" sz="2400" dirty="0"/>
              <a:t> </a:t>
            </a:r>
            <a:r>
              <a:rPr lang="en-GB" sz="2400" dirty="0" err="1"/>
              <a:t>Weihnachtstreff</a:t>
            </a:r>
            <a:r>
              <a:rPr lang="en-GB" sz="2400" dirty="0"/>
              <a:t> am 13.12.24</a:t>
            </a:r>
          </a:p>
          <a:p>
            <a:r>
              <a:rPr lang="en-GB" sz="2400" dirty="0" err="1"/>
              <a:t>Außendarstellung</a:t>
            </a:r>
            <a:r>
              <a:rPr lang="en-GB" sz="2400" dirty="0"/>
              <a:t> des Vereins </a:t>
            </a:r>
            <a:r>
              <a:rPr lang="en-GB" sz="2400" dirty="0" err="1"/>
              <a:t>intensivieren</a:t>
            </a:r>
            <a:endParaRPr lang="en-GB" sz="2400" dirty="0"/>
          </a:p>
          <a:p>
            <a:r>
              <a:rPr lang="en-GB" sz="2400" dirty="0" err="1"/>
              <a:t>Aktiv</a:t>
            </a:r>
            <a:r>
              <a:rPr lang="en-GB" sz="2400" dirty="0"/>
              <a:t> “alle </a:t>
            </a:r>
            <a:r>
              <a:rPr lang="en-GB" sz="2400" dirty="0" err="1"/>
              <a:t>Zweifaller</a:t>
            </a:r>
            <a:r>
              <a:rPr lang="en-GB" sz="2400" dirty="0"/>
              <a:t>” </a:t>
            </a:r>
            <a:r>
              <a:rPr lang="en-GB" sz="2400" dirty="0" err="1"/>
              <a:t>ansprechen</a:t>
            </a:r>
            <a:endParaRPr lang="en-GB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A33536-1330-80CE-0ADF-11C8750E6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574"/>
            <a:ext cx="1810003" cy="771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CB19722-AF03-717A-360D-0B2DF15BC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924" y="1061207"/>
            <a:ext cx="2566399" cy="10940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33E69A-5345-394B-8DB4-BC0FA9006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289" y="2890294"/>
            <a:ext cx="3440913" cy="342113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8C62D7-B622-F149-EC84-1C71A550A6C4}"/>
              </a:ext>
            </a:extLst>
          </p:cNvPr>
          <p:cNvCxnSpPr>
            <a:cxnSpLocks/>
          </p:cNvCxnSpPr>
          <p:nvPr/>
        </p:nvCxnSpPr>
        <p:spPr>
          <a:xfrm>
            <a:off x="6017846" y="3798277"/>
            <a:ext cx="2274277" cy="449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C001538B-3938-4852-0DBD-A8AA69DCEB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0648" y="2244163"/>
            <a:ext cx="5795630" cy="503177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68793A-5BC4-BA7F-A4CC-DDB219DBC3BF}"/>
              </a:ext>
            </a:extLst>
          </p:cNvPr>
          <p:cNvCxnSpPr>
            <a:cxnSpLocks/>
          </p:cNvCxnSpPr>
          <p:nvPr/>
        </p:nvCxnSpPr>
        <p:spPr>
          <a:xfrm flipV="1">
            <a:off x="3564973" y="2540135"/>
            <a:ext cx="2452873" cy="656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6F85F6F-0F40-867A-30DF-39C4FFE6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569" y="6356350"/>
            <a:ext cx="5799015" cy="365125"/>
          </a:xfrm>
        </p:spPr>
        <p:txBody>
          <a:bodyPr/>
          <a:lstStyle/>
          <a:p>
            <a:r>
              <a:rPr lang="de-DE"/>
              <a:t>Förderverein für das Bürgerhaus Zweifall e.V.  -  Infostand 2024-12-13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1697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740</Words>
  <Application>Microsoft Office PowerPoint</Application>
  <PresentationFormat>Breitbild</PresentationFormat>
  <Paragraphs>119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Calibri Light</vt:lpstr>
      <vt:lpstr>Times New Roman</vt:lpstr>
      <vt:lpstr>Office</vt:lpstr>
      <vt:lpstr>Custom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Gebäudekonzept St.  Rochus Zweifall</dc:title>
  <dc:creator>Wissel, Kurt</dc:creator>
  <cp:lastModifiedBy>Ralph Schunk</cp:lastModifiedBy>
  <cp:revision>19</cp:revision>
  <cp:lastPrinted>2024-06-12T14:16:34Z</cp:lastPrinted>
  <dcterms:created xsi:type="dcterms:W3CDTF">2022-02-23T05:18:22Z</dcterms:created>
  <dcterms:modified xsi:type="dcterms:W3CDTF">2025-01-04T10:10:36Z</dcterms:modified>
</cp:coreProperties>
</file>